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Bold" panose="020B0806030504020204" charset="0"/>
      <p:regular r:id="rId14"/>
    </p:embeddedFont>
    <p:embeddedFont>
      <p:font typeface="Open Sans Bold Italics" panose="020B0604020202020204" charset="0"/>
      <p:regular r:id="rId15"/>
    </p:embeddedFont>
    <p:embeddedFont>
      <p:font typeface="Open Sans Italics" panose="020B0604020202020204" charset="0"/>
      <p:regular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Bold" panose="00000800000000000000" charset="0"/>
      <p:regular r:id="rId21"/>
    </p:embeddedFont>
    <p:embeddedFont>
      <p:font typeface="Poppins Bold Italics" panose="020B0604020202020204" charset="0"/>
      <p:regular r:id="rId22"/>
    </p:embeddedFont>
    <p:embeddedFont>
      <p:font typeface="Poppins Italics" panose="020B0604020202020204" charset="0"/>
      <p:regular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1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CE0E0601-800F-4331-83D7-9238F9DDCB3A}"/>
              </a:ext>
            </a:extLst>
          </p:cNvPr>
          <p:cNvGrpSpPr/>
          <p:nvPr/>
        </p:nvGrpSpPr>
        <p:grpSpPr>
          <a:xfrm>
            <a:off x="-6338" y="0"/>
            <a:ext cx="18288000" cy="9706354"/>
            <a:chOff x="-6338" y="0"/>
            <a:chExt cx="18288000" cy="9706354"/>
          </a:xfrm>
        </p:grpSpPr>
        <p:sp>
          <p:nvSpPr>
            <p:cNvPr id="2" name="Freeform 2"/>
            <p:cNvSpPr/>
            <p:nvPr/>
          </p:nvSpPr>
          <p:spPr>
            <a:xfrm>
              <a:off x="-6338" y="0"/>
              <a:ext cx="18288000" cy="7808084"/>
            </a:xfrm>
            <a:custGeom>
              <a:avLst/>
              <a:gdLst/>
              <a:ahLst/>
              <a:cxnLst/>
              <a:rect l="l" t="t" r="r" b="b"/>
              <a:pathLst>
                <a:path w="18288000" h="7808084">
                  <a:moveTo>
                    <a:pt x="0" y="0"/>
                  </a:moveTo>
                  <a:lnTo>
                    <a:pt x="18288000" y="0"/>
                  </a:lnTo>
                  <a:lnTo>
                    <a:pt x="18288000" y="7808084"/>
                  </a:lnTo>
                  <a:lnTo>
                    <a:pt x="0" y="7808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8280"/>
              </a:stretch>
            </a:blipFill>
          </p:spPr>
        </p:sp>
        <p:sp>
          <p:nvSpPr>
            <p:cNvPr id="3" name="Freeform 3"/>
            <p:cNvSpPr/>
            <p:nvPr/>
          </p:nvSpPr>
          <p:spPr>
            <a:xfrm rot="5400000">
              <a:off x="1239324" y="5278854"/>
              <a:ext cx="1247693" cy="3726343"/>
            </a:xfrm>
            <a:custGeom>
              <a:avLst/>
              <a:gdLst/>
              <a:ahLst/>
              <a:cxnLst/>
              <a:rect l="l" t="t" r="r" b="b"/>
              <a:pathLst>
                <a:path w="1247693" h="4485171">
                  <a:moveTo>
                    <a:pt x="0" y="0"/>
                  </a:moveTo>
                  <a:lnTo>
                    <a:pt x="1247693" y="0"/>
                  </a:lnTo>
                  <a:lnTo>
                    <a:pt x="1247693" y="4485171"/>
                  </a:lnTo>
                  <a:lnTo>
                    <a:pt x="0" y="4485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6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20364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10997534" cy="3143052"/>
              <a:chOff x="0" y="0"/>
              <a:chExt cx="14663379" cy="419073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4663379" cy="4190735"/>
              </a:xfrm>
              <a:custGeom>
                <a:avLst/>
                <a:gdLst/>
                <a:ahLst/>
                <a:cxnLst/>
                <a:rect l="l" t="t" r="r" b="b"/>
                <a:pathLst>
                  <a:path w="14663379" h="4190735">
                    <a:moveTo>
                      <a:pt x="0" y="0"/>
                    </a:moveTo>
                    <a:lnTo>
                      <a:pt x="14663379" y="0"/>
                    </a:lnTo>
                    <a:lnTo>
                      <a:pt x="14663379" y="4190735"/>
                    </a:lnTo>
                    <a:lnTo>
                      <a:pt x="0" y="41907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80000"/>
                </a:blip>
                <a:stretch>
                  <a:fillRect l="-15922" t="-15330" r="-15922"/>
                </a:stretch>
              </a:blip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14663379" cy="4190735"/>
              </a:xfrm>
              <a:custGeom>
                <a:avLst/>
                <a:gdLst/>
                <a:ahLst/>
                <a:cxnLst/>
                <a:rect l="l" t="t" r="r" b="b"/>
                <a:pathLst>
                  <a:path w="14663379" h="4190735">
                    <a:moveTo>
                      <a:pt x="0" y="0"/>
                    </a:moveTo>
                    <a:lnTo>
                      <a:pt x="14663379" y="0"/>
                    </a:lnTo>
                    <a:lnTo>
                      <a:pt x="14663379" y="4190735"/>
                    </a:lnTo>
                    <a:lnTo>
                      <a:pt x="0" y="41907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80000"/>
                </a:blip>
                <a:stretch>
                  <a:fillRect l="-15922" t="-15330" r="-15922"/>
                </a:stretch>
              </a:blip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4642685" y="753580"/>
              <a:ext cx="5736402" cy="484445"/>
              <a:chOff x="0" y="0"/>
              <a:chExt cx="7648537" cy="64592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347549" y="33769"/>
                <a:ext cx="2550725" cy="362280"/>
              </a:xfrm>
              <a:custGeom>
                <a:avLst/>
                <a:gdLst/>
                <a:ahLst/>
                <a:cxnLst/>
                <a:rect l="l" t="t" r="r" b="b"/>
                <a:pathLst>
                  <a:path w="2550725" h="362280">
                    <a:moveTo>
                      <a:pt x="0" y="0"/>
                    </a:moveTo>
                    <a:lnTo>
                      <a:pt x="2550725" y="0"/>
                    </a:lnTo>
                    <a:lnTo>
                      <a:pt x="2550725" y="362280"/>
                    </a:lnTo>
                    <a:lnTo>
                      <a:pt x="0" y="3622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27682" t="-32032" b="-32032"/>
                </a:stretch>
              </a:blip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2897303" y="434716"/>
                <a:ext cx="613489" cy="211211"/>
              </a:xfrm>
              <a:custGeom>
                <a:avLst/>
                <a:gdLst/>
                <a:ahLst/>
                <a:cxnLst/>
                <a:rect l="l" t="t" r="r" b="b"/>
                <a:pathLst>
                  <a:path w="613489" h="211211">
                    <a:moveTo>
                      <a:pt x="0" y="0"/>
                    </a:moveTo>
                    <a:lnTo>
                      <a:pt x="613489" y="0"/>
                    </a:lnTo>
                    <a:lnTo>
                      <a:pt x="613489" y="211211"/>
                    </a:lnTo>
                    <a:lnTo>
                      <a:pt x="0" y="2112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-7586"/>
                </a:stretch>
              </a:blip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2347549" y="469871"/>
                <a:ext cx="549753" cy="151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791"/>
                  </a:lnSpc>
                  <a:spcBef>
                    <a:spcPct val="0"/>
                  </a:spcBef>
                </a:pPr>
                <a:r>
                  <a:rPr lang="en-US" sz="791">
                    <a:solidFill>
                      <a:srgbClr val="868686"/>
                    </a:solidFill>
                    <a:latin typeface="Roboto"/>
                    <a:ea typeface="Roboto"/>
                    <a:cs typeface="Roboto"/>
                    <a:sym typeface="Roboto"/>
                  </a:rPr>
                  <a:t>indexed:</a:t>
                </a: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5673610" y="59831"/>
                <a:ext cx="951200" cy="292677"/>
              </a:xfrm>
              <a:custGeom>
                <a:avLst/>
                <a:gdLst/>
                <a:ahLst/>
                <a:cxnLst/>
                <a:rect l="l" t="t" r="r" b="b"/>
                <a:pathLst>
                  <a:path w="951200" h="292677">
                    <a:moveTo>
                      <a:pt x="0" y="0"/>
                    </a:moveTo>
                    <a:lnTo>
                      <a:pt x="951201" y="0"/>
                    </a:lnTo>
                    <a:lnTo>
                      <a:pt x="951201" y="292677"/>
                    </a:lnTo>
                    <a:lnTo>
                      <a:pt x="0" y="2926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6222861" y="434716"/>
                <a:ext cx="613489" cy="211211"/>
              </a:xfrm>
              <a:custGeom>
                <a:avLst/>
                <a:gdLst/>
                <a:ahLst/>
                <a:cxnLst/>
                <a:rect l="l" t="t" r="r" b="b"/>
                <a:pathLst>
                  <a:path w="613489" h="211211">
                    <a:moveTo>
                      <a:pt x="0" y="0"/>
                    </a:moveTo>
                    <a:lnTo>
                      <a:pt x="613489" y="0"/>
                    </a:lnTo>
                    <a:lnTo>
                      <a:pt x="613489" y="211211"/>
                    </a:lnTo>
                    <a:lnTo>
                      <a:pt x="0" y="2112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-7586"/>
                </a:stretch>
              </a:blip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6950609" y="379998"/>
                <a:ext cx="697928" cy="249509"/>
              </a:xfrm>
              <a:custGeom>
                <a:avLst/>
                <a:gdLst/>
                <a:ahLst/>
                <a:cxnLst/>
                <a:rect l="l" t="t" r="r" b="b"/>
                <a:pathLst>
                  <a:path w="697928" h="249509">
                    <a:moveTo>
                      <a:pt x="0" y="0"/>
                    </a:moveTo>
                    <a:lnTo>
                      <a:pt x="697928" y="0"/>
                    </a:lnTo>
                    <a:lnTo>
                      <a:pt x="697928" y="249509"/>
                    </a:lnTo>
                    <a:lnTo>
                      <a:pt x="0" y="24950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5673107" y="469871"/>
                <a:ext cx="549753" cy="151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791"/>
                  </a:lnSpc>
                  <a:spcBef>
                    <a:spcPct val="0"/>
                  </a:spcBef>
                </a:pPr>
                <a:r>
                  <a:rPr lang="en-US" sz="791">
                    <a:solidFill>
                      <a:srgbClr val="868686"/>
                    </a:solidFill>
                    <a:latin typeface="Roboto"/>
                    <a:ea typeface="Roboto"/>
                    <a:cs typeface="Roboto"/>
                    <a:sym typeface="Roboto"/>
                  </a:rPr>
                  <a:t>indexed:</a:t>
                </a: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1163243" cy="396049"/>
              </a:xfrm>
              <a:custGeom>
                <a:avLst/>
                <a:gdLst/>
                <a:ahLst/>
                <a:cxnLst/>
                <a:rect l="l" t="t" r="r" b="b"/>
                <a:pathLst>
                  <a:path w="1163243" h="396049">
                    <a:moveTo>
                      <a:pt x="0" y="0"/>
                    </a:moveTo>
                    <a:lnTo>
                      <a:pt x="1163243" y="0"/>
                    </a:lnTo>
                    <a:lnTo>
                      <a:pt x="1163243" y="396049"/>
                    </a:lnTo>
                    <a:lnTo>
                      <a:pt x="0" y="39604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 l="-9995" t="-22908" r="-9995" b="-22908"/>
                </a:stretch>
              </a:blip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549753" y="434716"/>
                <a:ext cx="613489" cy="211211"/>
              </a:xfrm>
              <a:custGeom>
                <a:avLst/>
                <a:gdLst/>
                <a:ahLst/>
                <a:cxnLst/>
                <a:rect l="l" t="t" r="r" b="b"/>
                <a:pathLst>
                  <a:path w="613489" h="211211">
                    <a:moveTo>
                      <a:pt x="0" y="0"/>
                    </a:moveTo>
                    <a:lnTo>
                      <a:pt x="613490" y="0"/>
                    </a:lnTo>
                    <a:lnTo>
                      <a:pt x="613490" y="211211"/>
                    </a:lnTo>
                    <a:lnTo>
                      <a:pt x="0" y="2112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-7586"/>
                </a:stretch>
              </a:blip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469871"/>
                <a:ext cx="549753" cy="151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791"/>
                  </a:lnSpc>
                  <a:spcBef>
                    <a:spcPct val="0"/>
                  </a:spcBef>
                </a:pPr>
                <a:r>
                  <a:rPr lang="en-US" sz="791">
                    <a:solidFill>
                      <a:srgbClr val="868686"/>
                    </a:solidFill>
                    <a:latin typeface="Roboto"/>
                    <a:ea typeface="Roboto"/>
                    <a:cs typeface="Roboto"/>
                    <a:sym typeface="Roboto"/>
                  </a:rPr>
                  <a:t>indexed: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79815" y="359001"/>
              <a:ext cx="3583971" cy="1339397"/>
              <a:chOff x="0" y="0"/>
              <a:chExt cx="4778628" cy="178586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52184" y="92398"/>
                <a:ext cx="1674498" cy="1601068"/>
              </a:xfrm>
              <a:custGeom>
                <a:avLst/>
                <a:gdLst/>
                <a:ahLst/>
                <a:cxnLst/>
                <a:rect l="l" t="t" r="r" b="b"/>
                <a:pathLst>
                  <a:path w="1674498" h="1601068">
                    <a:moveTo>
                      <a:pt x="0" y="0"/>
                    </a:moveTo>
                    <a:lnTo>
                      <a:pt x="1674498" y="0"/>
                    </a:lnTo>
                    <a:lnTo>
                      <a:pt x="1674498" y="1601067"/>
                    </a:lnTo>
                    <a:lnTo>
                      <a:pt x="0" y="16010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 l="-60697" t="-31910" r="-60697" b="-31910"/>
                </a:stretch>
              </a:blip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353285" y="152184"/>
                <a:ext cx="1397305" cy="1361921"/>
              </a:xfrm>
              <a:custGeom>
                <a:avLst/>
                <a:gdLst/>
                <a:ahLst/>
                <a:cxnLst/>
                <a:rect l="l" t="t" r="r" b="b"/>
                <a:pathLst>
                  <a:path w="1397305" h="1361921">
                    <a:moveTo>
                      <a:pt x="0" y="0"/>
                    </a:moveTo>
                    <a:lnTo>
                      <a:pt x="1397305" y="0"/>
                    </a:lnTo>
                    <a:lnTo>
                      <a:pt x="1397305" y="1361921"/>
                    </a:lnTo>
                    <a:lnTo>
                      <a:pt x="0" y="13619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 l="-87130" t="-41903" r="-78183" b="-50683"/>
                </a:stretch>
              </a:blip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424844" y="730958"/>
                <a:ext cx="984543" cy="737044"/>
              </a:xfrm>
              <a:custGeom>
                <a:avLst/>
                <a:gdLst/>
                <a:ahLst/>
                <a:cxnLst/>
                <a:rect l="l" t="t" r="r" b="b"/>
                <a:pathLst>
                  <a:path w="984543" h="737044">
                    <a:moveTo>
                      <a:pt x="0" y="0"/>
                    </a:moveTo>
                    <a:lnTo>
                      <a:pt x="984543" y="0"/>
                    </a:lnTo>
                    <a:lnTo>
                      <a:pt x="984543" y="737044"/>
                    </a:lnTo>
                    <a:lnTo>
                      <a:pt x="0" y="73704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 l="-5998"/>
                </a:stretch>
              </a:blip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0" y="0"/>
                <a:ext cx="1815812" cy="1785863"/>
              </a:xfrm>
              <a:custGeom>
                <a:avLst/>
                <a:gdLst/>
                <a:ahLst/>
                <a:cxnLst/>
                <a:rect l="l" t="t" r="r" b="b"/>
                <a:pathLst>
                  <a:path w="1815812" h="1785863">
                    <a:moveTo>
                      <a:pt x="0" y="0"/>
                    </a:moveTo>
                    <a:lnTo>
                      <a:pt x="1815812" y="0"/>
                    </a:lnTo>
                    <a:lnTo>
                      <a:pt x="1815812" y="1785863"/>
                    </a:lnTo>
                    <a:lnTo>
                      <a:pt x="0" y="17858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 l="-47592" t="-23434" r="-56572" b="-23434"/>
                </a:stretch>
              </a:blip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1957444" y="387234"/>
                <a:ext cx="2821183" cy="5811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624"/>
                  </a:lnSpc>
                </a:pPr>
                <a:r>
                  <a:rPr lang="en-US" sz="2588" b="1">
                    <a:solidFill>
                      <a:srgbClr val="737373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ICSEEA</a:t>
                </a:r>
                <a:r>
                  <a:rPr lang="en-US" sz="2588" b="1">
                    <a:solidFill>
                      <a:srgbClr val="EB8600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2588" b="1">
                    <a:solidFill>
                      <a:srgbClr val="FD840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2026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988134" y="1026256"/>
                <a:ext cx="2549280" cy="3053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91"/>
                  </a:lnSpc>
                </a:pPr>
                <a:r>
                  <a:rPr lang="en-US" sz="707" i="1">
                    <a:solidFill>
                      <a:srgbClr val="545454"/>
                    </a:solidFill>
                    <a:latin typeface="Open Sans Italics"/>
                    <a:ea typeface="Open Sans Italics"/>
                    <a:cs typeface="Open Sans Italics"/>
                    <a:sym typeface="Open Sans Italics"/>
                  </a:rPr>
                  <a:t>The 13th International Conference on Sustainable Energy Engineering and Application </a:t>
                </a:r>
              </a:p>
            </p:txBody>
          </p:sp>
        </p:grpSp>
        <p:sp>
          <p:nvSpPr>
            <p:cNvPr id="25" name="AutoShape 25"/>
            <p:cNvSpPr/>
            <p:nvPr/>
          </p:nvSpPr>
          <p:spPr>
            <a:xfrm>
              <a:off x="10997534" y="0"/>
              <a:ext cx="0" cy="7808084"/>
            </a:xfrm>
            <a:prstGeom prst="line">
              <a:avLst/>
            </a:prstGeom>
            <a:ln w="952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10997534" y="7808084"/>
              <a:ext cx="0" cy="1823489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Freeform 30"/>
            <p:cNvSpPr/>
            <p:nvPr/>
          </p:nvSpPr>
          <p:spPr>
            <a:xfrm>
              <a:off x="398865" y="8970931"/>
              <a:ext cx="1713447" cy="660643"/>
            </a:xfrm>
            <a:custGeom>
              <a:avLst/>
              <a:gdLst/>
              <a:ahLst/>
              <a:cxnLst/>
              <a:rect l="l" t="t" r="r" b="b"/>
              <a:pathLst>
                <a:path w="1713447" h="660643">
                  <a:moveTo>
                    <a:pt x="0" y="0"/>
                  </a:moveTo>
                  <a:lnTo>
                    <a:pt x="1713448" y="0"/>
                  </a:lnTo>
                  <a:lnTo>
                    <a:pt x="1713448" y="660643"/>
                  </a:lnTo>
                  <a:lnTo>
                    <a:pt x="0" y="660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6434007" y="8849880"/>
              <a:ext cx="873994" cy="856474"/>
            </a:xfrm>
            <a:custGeom>
              <a:avLst/>
              <a:gdLst/>
              <a:ahLst/>
              <a:cxnLst/>
              <a:rect l="l" t="t" r="r" b="b"/>
              <a:pathLst>
                <a:path w="873994" h="856474">
                  <a:moveTo>
                    <a:pt x="0" y="0"/>
                  </a:moveTo>
                  <a:lnTo>
                    <a:pt x="873994" y="0"/>
                  </a:lnTo>
                  <a:lnTo>
                    <a:pt x="873994" y="856474"/>
                  </a:lnTo>
                  <a:lnTo>
                    <a:pt x="0" y="856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29154" t="-22479" r="-354432" b="-22479"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8555798" y="8849880"/>
              <a:ext cx="1906143" cy="856474"/>
            </a:xfrm>
            <a:custGeom>
              <a:avLst/>
              <a:gdLst/>
              <a:ahLst/>
              <a:cxnLst/>
              <a:rect l="l" t="t" r="r" b="b"/>
              <a:pathLst>
                <a:path w="1906143" h="856474">
                  <a:moveTo>
                    <a:pt x="0" y="0"/>
                  </a:moveTo>
                  <a:lnTo>
                    <a:pt x="1906143" y="0"/>
                  </a:lnTo>
                  <a:lnTo>
                    <a:pt x="1906143" y="856474"/>
                  </a:lnTo>
                  <a:lnTo>
                    <a:pt x="0" y="856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16082" t="-22479" r="-5649" b="-22479"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7449931" y="8849880"/>
              <a:ext cx="963937" cy="856474"/>
            </a:xfrm>
            <a:custGeom>
              <a:avLst/>
              <a:gdLst/>
              <a:ahLst/>
              <a:cxnLst/>
              <a:rect l="l" t="t" r="r" b="b"/>
              <a:pathLst>
                <a:path w="963937" h="856474">
                  <a:moveTo>
                    <a:pt x="0" y="0"/>
                  </a:moveTo>
                  <a:lnTo>
                    <a:pt x="963937" y="0"/>
                  </a:lnTo>
                  <a:lnTo>
                    <a:pt x="963937" y="856474"/>
                  </a:lnTo>
                  <a:lnTo>
                    <a:pt x="0" y="856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24997" t="-22479" r="-213466" b="-22479"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2554980" y="9069637"/>
              <a:ext cx="3044438" cy="380555"/>
            </a:xfrm>
            <a:custGeom>
              <a:avLst/>
              <a:gdLst/>
              <a:ahLst/>
              <a:cxnLst/>
              <a:rect l="l" t="t" r="r" b="b"/>
              <a:pathLst>
                <a:path w="3044438" h="380555">
                  <a:moveTo>
                    <a:pt x="0" y="0"/>
                  </a:moveTo>
                  <a:lnTo>
                    <a:pt x="3044439" y="0"/>
                  </a:lnTo>
                  <a:lnTo>
                    <a:pt x="3044439" y="380555"/>
                  </a:lnTo>
                  <a:lnTo>
                    <a:pt x="0" y="380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11539018" y="712198"/>
              <a:ext cx="6254440" cy="1510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56"/>
                </a:lnSpc>
              </a:pPr>
              <a:r>
                <a:rPr lang="en-US" sz="2897" i="1" spc="130">
                  <a:solidFill>
                    <a:srgbClr val="FFFFFF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The 13th International Conference on Sustainable Energy Engineering and Application 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12534" y="8184972"/>
              <a:ext cx="2142446" cy="334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2039">
                  <a:solidFill>
                    <a:srgbClr val="EB8600"/>
                  </a:solidFill>
                  <a:latin typeface="Poppins"/>
                  <a:ea typeface="Poppins"/>
                  <a:cs typeface="Poppins"/>
                  <a:sym typeface="Poppins"/>
                </a:rPr>
                <a:t>Organized </a:t>
              </a:r>
              <a:r>
                <a:rPr lang="en-US" sz="2039" b="1">
                  <a:solidFill>
                    <a:srgbClr val="545454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by: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434007" y="8184972"/>
              <a:ext cx="2440420" cy="334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2039">
                  <a:solidFill>
                    <a:srgbClr val="EB8600"/>
                  </a:solidFill>
                  <a:latin typeface="Poppins"/>
                  <a:ea typeface="Poppins"/>
                  <a:cs typeface="Poppins"/>
                  <a:sym typeface="Poppins"/>
                </a:rPr>
                <a:t>Co-organized </a:t>
              </a:r>
              <a:r>
                <a:rPr lang="en-US" sz="2039" b="1">
                  <a:solidFill>
                    <a:srgbClr val="545454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by:</a:t>
              </a:r>
            </a:p>
          </p:txBody>
        </p:sp>
        <p:sp>
          <p:nvSpPr>
            <p:cNvPr id="41" name="TextBox 33">
              <a:extLst>
                <a:ext uri="{FF2B5EF4-FFF2-40B4-BE49-F238E27FC236}">
                  <a16:creationId xmlns:a16="http://schemas.microsoft.com/office/drawing/2014/main" id="{554380E9-C4C5-4F8E-AAE9-5BFC92C6A391}"/>
                </a:ext>
              </a:extLst>
            </p:cNvPr>
            <p:cNvSpPr txBox="1"/>
            <p:nvPr/>
          </p:nvSpPr>
          <p:spPr>
            <a:xfrm>
              <a:off x="11539018" y="4791470"/>
              <a:ext cx="6136323" cy="704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82"/>
                </a:lnSpc>
                <a:spcBef>
                  <a:spcPct val="0"/>
                </a:spcBef>
              </a:pPr>
              <a:r>
                <a:rPr lang="en-US" sz="2140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</a:t>
              </a:r>
              <a:r>
                <a:rPr lang="en-US" sz="2140" b="1" u="none" strike="noStrike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esilient Transportation and Clean Energy</a:t>
              </a:r>
              <a:r>
                <a:rPr lang="en-US" sz="2140" u="none" strike="noStrike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Shaping the Future of Sustainable Systems</a:t>
              </a:r>
            </a:p>
          </p:txBody>
        </p:sp>
        <p:sp>
          <p:nvSpPr>
            <p:cNvPr id="43" name="TextBox 36">
              <a:extLst>
                <a:ext uri="{FF2B5EF4-FFF2-40B4-BE49-F238E27FC236}">
                  <a16:creationId xmlns:a16="http://schemas.microsoft.com/office/drawing/2014/main" id="{F620035C-7CB1-48D5-92FA-655139832B86}"/>
                </a:ext>
              </a:extLst>
            </p:cNvPr>
            <p:cNvSpPr txBox="1"/>
            <p:nvPr/>
          </p:nvSpPr>
          <p:spPr>
            <a:xfrm>
              <a:off x="11417351" y="8139403"/>
              <a:ext cx="3161253" cy="405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87"/>
                </a:lnSpc>
                <a:spcBef>
                  <a:spcPct val="0"/>
                </a:spcBef>
              </a:pPr>
              <a:r>
                <a:rPr lang="en-US" sz="2191" i="1" dirty="0">
                  <a:solidFill>
                    <a:srgbClr val="868686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📍 Hotel </a:t>
              </a:r>
              <a:r>
                <a:rPr lang="en-US" sz="2191" i="1" dirty="0" err="1">
                  <a:solidFill>
                    <a:srgbClr val="868686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Trembesi</a:t>
              </a:r>
              <a:r>
                <a:rPr lang="en-US" sz="2191" i="1" dirty="0">
                  <a:solidFill>
                    <a:srgbClr val="868686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 BSD</a:t>
              </a:r>
            </a:p>
          </p:txBody>
        </p:sp>
        <p:sp>
          <p:nvSpPr>
            <p:cNvPr id="44" name="TextBox 37">
              <a:extLst>
                <a:ext uri="{FF2B5EF4-FFF2-40B4-BE49-F238E27FC236}">
                  <a16:creationId xmlns:a16="http://schemas.microsoft.com/office/drawing/2014/main" id="{EF88DB5B-E7D1-49B9-A112-A0842725A2BF}"/>
                </a:ext>
              </a:extLst>
            </p:cNvPr>
            <p:cNvSpPr txBox="1"/>
            <p:nvPr/>
          </p:nvSpPr>
          <p:spPr>
            <a:xfrm>
              <a:off x="11569071" y="8848286"/>
              <a:ext cx="6106269" cy="244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95"/>
                </a:lnSpc>
                <a:spcBef>
                  <a:spcPct val="0"/>
                </a:spcBef>
              </a:pPr>
              <a:r>
                <a:rPr lang="en-US" sz="1330" i="1" spc="-38">
                  <a:solidFill>
                    <a:srgbClr val="B4B4B4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Jl. Pahlawan Seribu Lot VIIA CBD - BSD, Lengkong Gudang, South Tangerang </a:t>
              </a:r>
            </a:p>
          </p:txBody>
        </p:sp>
        <p:grpSp>
          <p:nvGrpSpPr>
            <p:cNvPr id="45" name="Group 38">
              <a:extLst>
                <a:ext uri="{FF2B5EF4-FFF2-40B4-BE49-F238E27FC236}">
                  <a16:creationId xmlns:a16="http://schemas.microsoft.com/office/drawing/2014/main" id="{8C2A4156-FC8B-40EE-A574-1C1527F68E98}"/>
                </a:ext>
              </a:extLst>
            </p:cNvPr>
            <p:cNvGrpSpPr/>
            <p:nvPr/>
          </p:nvGrpSpPr>
          <p:grpSpPr>
            <a:xfrm>
              <a:off x="11570885" y="9242300"/>
              <a:ext cx="6104456" cy="386355"/>
              <a:chOff x="0" y="0"/>
              <a:chExt cx="2187699" cy="138461"/>
            </a:xfrm>
          </p:grpSpPr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id="{021F5B06-DEFA-4C94-9F7B-77DCD9909499}"/>
                  </a:ext>
                </a:extLst>
              </p:cNvPr>
              <p:cNvSpPr/>
              <p:nvPr/>
            </p:nvSpPr>
            <p:spPr>
              <a:xfrm>
                <a:off x="0" y="0"/>
                <a:ext cx="2187699" cy="138461"/>
              </a:xfrm>
              <a:custGeom>
                <a:avLst/>
                <a:gdLst/>
                <a:ahLst/>
                <a:cxnLst/>
                <a:rect l="l" t="t" r="r" b="b"/>
                <a:pathLst>
                  <a:path w="2187699" h="138461">
                    <a:moveTo>
                      <a:pt x="0" y="0"/>
                    </a:moveTo>
                    <a:lnTo>
                      <a:pt x="2187699" y="0"/>
                    </a:lnTo>
                    <a:lnTo>
                      <a:pt x="2187699" y="138461"/>
                    </a:lnTo>
                    <a:lnTo>
                      <a:pt x="0" y="13846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AFAEAE"/>
                </a:solidFill>
                <a:prstDash val="solid"/>
                <a:miter/>
              </a:ln>
            </p:spPr>
          </p:sp>
          <p:sp>
            <p:nvSpPr>
              <p:cNvPr id="47" name="TextBox 40">
                <a:extLst>
                  <a:ext uri="{FF2B5EF4-FFF2-40B4-BE49-F238E27FC236}">
                    <a16:creationId xmlns:a16="http://schemas.microsoft.com/office/drawing/2014/main" id="{9E6FF1F4-6CBE-455A-86A8-A7241BB46D36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2187699" cy="1289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81"/>
                  </a:lnSpc>
                </a:pPr>
                <a:r>
                  <a:rPr lang="en-US" sz="1399" b="1" i="1" spc="1119" dirty="0">
                    <a:solidFill>
                      <a:srgbClr val="868686"/>
                    </a:solidFill>
                    <a:latin typeface="Open Sans Bold Italics"/>
                    <a:ea typeface="Open Sans Bold Italics"/>
                    <a:cs typeface="Open Sans Bold Italics"/>
                    <a:sym typeface="Open Sans Bold Italics"/>
                  </a:rPr>
                  <a:t>02</a:t>
                </a:r>
                <a:r>
                  <a:rPr lang="en-US" sz="1399" b="1" i="1" spc="1119" baseline="30000" dirty="0">
                    <a:solidFill>
                      <a:srgbClr val="868686"/>
                    </a:solidFill>
                    <a:latin typeface="Open Sans Bold Italics"/>
                    <a:ea typeface="Open Sans Bold Italics"/>
                    <a:cs typeface="Open Sans Bold Italics"/>
                    <a:sym typeface="Open Sans Bold Italics"/>
                  </a:rPr>
                  <a:t>nd</a:t>
                </a:r>
                <a:r>
                  <a:rPr lang="en-US" sz="1399" b="1" i="1" spc="1119" dirty="0">
                    <a:solidFill>
                      <a:srgbClr val="868686"/>
                    </a:solidFill>
                    <a:latin typeface="Open Sans Bold Italics"/>
                    <a:ea typeface="Open Sans Bold Italics"/>
                    <a:cs typeface="Open Sans Bold Italics"/>
                    <a:sym typeface="Open Sans Bold Italics"/>
                  </a:rPr>
                  <a:t> - 04th February 2026</a:t>
                </a: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EA8A98-ABA0-4F12-AF2A-B4A2BE0D8F80}"/>
              </a:ext>
            </a:extLst>
          </p:cNvPr>
          <p:cNvGrpSpPr/>
          <p:nvPr/>
        </p:nvGrpSpPr>
        <p:grpSpPr>
          <a:xfrm>
            <a:off x="-1" y="0"/>
            <a:ext cx="18288001" cy="10287000"/>
            <a:chOff x="-1" y="0"/>
            <a:chExt cx="18288001" cy="102870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18288000" cy="7808084"/>
            </a:xfrm>
            <a:custGeom>
              <a:avLst/>
              <a:gdLst/>
              <a:ahLst/>
              <a:cxnLst/>
              <a:rect l="l" t="t" r="r" b="b"/>
              <a:pathLst>
                <a:path w="18288000" h="7808084">
                  <a:moveTo>
                    <a:pt x="0" y="0"/>
                  </a:moveTo>
                  <a:lnTo>
                    <a:pt x="18288000" y="0"/>
                  </a:lnTo>
                  <a:lnTo>
                    <a:pt x="18288000" y="7808084"/>
                  </a:lnTo>
                  <a:lnTo>
                    <a:pt x="0" y="7808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8280"/>
              </a:stretch>
            </a:blipFill>
          </p:spPr>
        </p:sp>
        <p:sp>
          <p:nvSpPr>
            <p:cNvPr id="3" name="Freeform 3"/>
            <p:cNvSpPr/>
            <p:nvPr/>
          </p:nvSpPr>
          <p:spPr>
            <a:xfrm rot="5400000">
              <a:off x="1239324" y="5278854"/>
              <a:ext cx="1247693" cy="3726343"/>
            </a:xfrm>
            <a:custGeom>
              <a:avLst/>
              <a:gdLst/>
              <a:ahLst/>
              <a:cxnLst/>
              <a:rect l="l" t="t" r="r" b="b"/>
              <a:pathLst>
                <a:path w="1247693" h="4485171">
                  <a:moveTo>
                    <a:pt x="0" y="0"/>
                  </a:moveTo>
                  <a:lnTo>
                    <a:pt x="1247693" y="0"/>
                  </a:lnTo>
                  <a:lnTo>
                    <a:pt x="1247693" y="4485171"/>
                  </a:lnTo>
                  <a:lnTo>
                    <a:pt x="0" y="4485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6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20364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0997534" cy="7733228"/>
            </a:xfrm>
            <a:custGeom>
              <a:avLst/>
              <a:gdLst/>
              <a:ahLst/>
              <a:cxnLst/>
              <a:rect l="l" t="t" r="r" b="b"/>
              <a:pathLst>
                <a:path w="14663379" h="10666581">
                  <a:moveTo>
                    <a:pt x="0" y="0"/>
                  </a:moveTo>
                  <a:lnTo>
                    <a:pt x="14663379" y="0"/>
                  </a:lnTo>
                  <a:lnTo>
                    <a:pt x="14663379" y="10666581"/>
                  </a:lnTo>
                  <a:lnTo>
                    <a:pt x="0" y="10666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17790" t="-19308" r="-117790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0997534" cy="10287000"/>
            </a:xfrm>
            <a:custGeom>
              <a:avLst/>
              <a:gdLst/>
              <a:ahLst/>
              <a:cxnLst/>
              <a:rect l="l" t="t" r="r" b="b"/>
              <a:pathLst>
                <a:path w="14663379" h="14071611">
                  <a:moveTo>
                    <a:pt x="0" y="0"/>
                  </a:moveTo>
                  <a:lnTo>
                    <a:pt x="14663379" y="0"/>
                  </a:lnTo>
                  <a:lnTo>
                    <a:pt x="14663379" y="14071611"/>
                  </a:lnTo>
                  <a:lnTo>
                    <a:pt x="0" y="14071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71353" t="-18320" r="-171353"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>
              <a:off x="4642685" y="753580"/>
              <a:ext cx="5736402" cy="484445"/>
              <a:chOff x="0" y="0"/>
              <a:chExt cx="7648537" cy="64592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347549" y="33769"/>
                <a:ext cx="2550725" cy="362280"/>
              </a:xfrm>
              <a:custGeom>
                <a:avLst/>
                <a:gdLst/>
                <a:ahLst/>
                <a:cxnLst/>
                <a:rect l="l" t="t" r="r" b="b"/>
                <a:pathLst>
                  <a:path w="2550725" h="362280">
                    <a:moveTo>
                      <a:pt x="0" y="0"/>
                    </a:moveTo>
                    <a:lnTo>
                      <a:pt x="2550725" y="0"/>
                    </a:lnTo>
                    <a:lnTo>
                      <a:pt x="2550725" y="362280"/>
                    </a:lnTo>
                    <a:lnTo>
                      <a:pt x="0" y="3622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27682" t="-32032" b="-32032"/>
                </a:stretch>
              </a:blip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2897303" y="434716"/>
                <a:ext cx="613489" cy="211211"/>
              </a:xfrm>
              <a:custGeom>
                <a:avLst/>
                <a:gdLst/>
                <a:ahLst/>
                <a:cxnLst/>
                <a:rect l="l" t="t" r="r" b="b"/>
                <a:pathLst>
                  <a:path w="613489" h="211211">
                    <a:moveTo>
                      <a:pt x="0" y="0"/>
                    </a:moveTo>
                    <a:lnTo>
                      <a:pt x="613489" y="0"/>
                    </a:lnTo>
                    <a:lnTo>
                      <a:pt x="613489" y="211211"/>
                    </a:lnTo>
                    <a:lnTo>
                      <a:pt x="0" y="2112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-7586"/>
                </a:stretch>
              </a:blip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2347549" y="469871"/>
                <a:ext cx="549753" cy="151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791"/>
                  </a:lnSpc>
                  <a:spcBef>
                    <a:spcPct val="0"/>
                  </a:spcBef>
                </a:pPr>
                <a:r>
                  <a:rPr lang="en-US" sz="791">
                    <a:solidFill>
                      <a:srgbClr val="868686"/>
                    </a:solidFill>
                    <a:latin typeface="Roboto"/>
                    <a:ea typeface="Roboto"/>
                    <a:cs typeface="Roboto"/>
                    <a:sym typeface="Roboto"/>
                  </a:rPr>
                  <a:t>indexed:</a:t>
                </a: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5673610" y="59831"/>
                <a:ext cx="951200" cy="292677"/>
              </a:xfrm>
              <a:custGeom>
                <a:avLst/>
                <a:gdLst/>
                <a:ahLst/>
                <a:cxnLst/>
                <a:rect l="l" t="t" r="r" b="b"/>
                <a:pathLst>
                  <a:path w="951200" h="292677">
                    <a:moveTo>
                      <a:pt x="0" y="0"/>
                    </a:moveTo>
                    <a:lnTo>
                      <a:pt x="951201" y="0"/>
                    </a:lnTo>
                    <a:lnTo>
                      <a:pt x="951201" y="292677"/>
                    </a:lnTo>
                    <a:lnTo>
                      <a:pt x="0" y="2926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6222861" y="434716"/>
                <a:ext cx="613489" cy="211211"/>
              </a:xfrm>
              <a:custGeom>
                <a:avLst/>
                <a:gdLst/>
                <a:ahLst/>
                <a:cxnLst/>
                <a:rect l="l" t="t" r="r" b="b"/>
                <a:pathLst>
                  <a:path w="613489" h="211211">
                    <a:moveTo>
                      <a:pt x="0" y="0"/>
                    </a:moveTo>
                    <a:lnTo>
                      <a:pt x="613489" y="0"/>
                    </a:lnTo>
                    <a:lnTo>
                      <a:pt x="613489" y="211211"/>
                    </a:lnTo>
                    <a:lnTo>
                      <a:pt x="0" y="2112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-7586"/>
                </a:stretch>
              </a:blip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6950609" y="379998"/>
                <a:ext cx="697928" cy="249509"/>
              </a:xfrm>
              <a:custGeom>
                <a:avLst/>
                <a:gdLst/>
                <a:ahLst/>
                <a:cxnLst/>
                <a:rect l="l" t="t" r="r" b="b"/>
                <a:pathLst>
                  <a:path w="697928" h="249509">
                    <a:moveTo>
                      <a:pt x="0" y="0"/>
                    </a:moveTo>
                    <a:lnTo>
                      <a:pt x="697928" y="0"/>
                    </a:lnTo>
                    <a:lnTo>
                      <a:pt x="697928" y="249509"/>
                    </a:lnTo>
                    <a:lnTo>
                      <a:pt x="0" y="24950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5673107" y="469871"/>
                <a:ext cx="549753" cy="151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791"/>
                  </a:lnSpc>
                  <a:spcBef>
                    <a:spcPct val="0"/>
                  </a:spcBef>
                </a:pPr>
                <a:r>
                  <a:rPr lang="en-US" sz="791">
                    <a:solidFill>
                      <a:srgbClr val="868686"/>
                    </a:solidFill>
                    <a:latin typeface="Roboto"/>
                    <a:ea typeface="Roboto"/>
                    <a:cs typeface="Roboto"/>
                    <a:sym typeface="Roboto"/>
                  </a:rPr>
                  <a:t>indexed:</a:t>
                </a: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1163243" cy="396049"/>
              </a:xfrm>
              <a:custGeom>
                <a:avLst/>
                <a:gdLst/>
                <a:ahLst/>
                <a:cxnLst/>
                <a:rect l="l" t="t" r="r" b="b"/>
                <a:pathLst>
                  <a:path w="1163243" h="396049">
                    <a:moveTo>
                      <a:pt x="0" y="0"/>
                    </a:moveTo>
                    <a:lnTo>
                      <a:pt x="1163243" y="0"/>
                    </a:lnTo>
                    <a:lnTo>
                      <a:pt x="1163243" y="396049"/>
                    </a:lnTo>
                    <a:lnTo>
                      <a:pt x="0" y="39604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 l="-9995" t="-22908" r="-9995" b="-22908"/>
                </a:stretch>
              </a:blip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549753" y="434716"/>
                <a:ext cx="613489" cy="211211"/>
              </a:xfrm>
              <a:custGeom>
                <a:avLst/>
                <a:gdLst/>
                <a:ahLst/>
                <a:cxnLst/>
                <a:rect l="l" t="t" r="r" b="b"/>
                <a:pathLst>
                  <a:path w="613489" h="211211">
                    <a:moveTo>
                      <a:pt x="0" y="0"/>
                    </a:moveTo>
                    <a:lnTo>
                      <a:pt x="613490" y="0"/>
                    </a:lnTo>
                    <a:lnTo>
                      <a:pt x="613490" y="211211"/>
                    </a:lnTo>
                    <a:lnTo>
                      <a:pt x="0" y="2112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-7586"/>
                </a:stretch>
              </a:blip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469871"/>
                <a:ext cx="549753" cy="151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791"/>
                  </a:lnSpc>
                  <a:spcBef>
                    <a:spcPct val="0"/>
                  </a:spcBef>
                </a:pPr>
                <a:r>
                  <a:rPr lang="en-US" sz="791">
                    <a:solidFill>
                      <a:srgbClr val="868686"/>
                    </a:solidFill>
                    <a:latin typeface="Roboto"/>
                    <a:ea typeface="Roboto"/>
                    <a:cs typeface="Roboto"/>
                    <a:sym typeface="Roboto"/>
                  </a:rPr>
                  <a:t>indexed: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79815" y="359001"/>
              <a:ext cx="3583971" cy="1339397"/>
              <a:chOff x="0" y="0"/>
              <a:chExt cx="4778628" cy="178586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52184" y="92398"/>
                <a:ext cx="1674498" cy="1601068"/>
              </a:xfrm>
              <a:custGeom>
                <a:avLst/>
                <a:gdLst/>
                <a:ahLst/>
                <a:cxnLst/>
                <a:rect l="l" t="t" r="r" b="b"/>
                <a:pathLst>
                  <a:path w="1674498" h="1601068">
                    <a:moveTo>
                      <a:pt x="0" y="0"/>
                    </a:moveTo>
                    <a:lnTo>
                      <a:pt x="1674498" y="0"/>
                    </a:lnTo>
                    <a:lnTo>
                      <a:pt x="1674498" y="1601067"/>
                    </a:lnTo>
                    <a:lnTo>
                      <a:pt x="0" y="16010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 l="-60697" t="-31910" r="-60697" b="-31910"/>
                </a:stretch>
              </a:blip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353285" y="152184"/>
                <a:ext cx="1397305" cy="1361921"/>
              </a:xfrm>
              <a:custGeom>
                <a:avLst/>
                <a:gdLst/>
                <a:ahLst/>
                <a:cxnLst/>
                <a:rect l="l" t="t" r="r" b="b"/>
                <a:pathLst>
                  <a:path w="1397305" h="1361921">
                    <a:moveTo>
                      <a:pt x="0" y="0"/>
                    </a:moveTo>
                    <a:lnTo>
                      <a:pt x="1397305" y="0"/>
                    </a:lnTo>
                    <a:lnTo>
                      <a:pt x="1397305" y="1361921"/>
                    </a:lnTo>
                    <a:lnTo>
                      <a:pt x="0" y="13619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 l="-87130" t="-41903" r="-78183" b="-50683"/>
                </a:stretch>
              </a:blip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424844" y="730958"/>
                <a:ext cx="984543" cy="737044"/>
              </a:xfrm>
              <a:custGeom>
                <a:avLst/>
                <a:gdLst/>
                <a:ahLst/>
                <a:cxnLst/>
                <a:rect l="l" t="t" r="r" b="b"/>
                <a:pathLst>
                  <a:path w="984543" h="737044">
                    <a:moveTo>
                      <a:pt x="0" y="0"/>
                    </a:moveTo>
                    <a:lnTo>
                      <a:pt x="984543" y="0"/>
                    </a:lnTo>
                    <a:lnTo>
                      <a:pt x="984543" y="737044"/>
                    </a:lnTo>
                    <a:lnTo>
                      <a:pt x="0" y="73704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 l="-5998"/>
                </a:stretch>
              </a:blip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0" y="0"/>
                <a:ext cx="1815812" cy="1785863"/>
              </a:xfrm>
              <a:custGeom>
                <a:avLst/>
                <a:gdLst/>
                <a:ahLst/>
                <a:cxnLst/>
                <a:rect l="l" t="t" r="r" b="b"/>
                <a:pathLst>
                  <a:path w="1815812" h="1785863">
                    <a:moveTo>
                      <a:pt x="0" y="0"/>
                    </a:moveTo>
                    <a:lnTo>
                      <a:pt x="1815812" y="0"/>
                    </a:lnTo>
                    <a:lnTo>
                      <a:pt x="1815812" y="1785863"/>
                    </a:lnTo>
                    <a:lnTo>
                      <a:pt x="0" y="17858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 l="-47592" t="-23434" r="-56572" b="-23434"/>
                </a:stretch>
              </a:blip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1957444" y="387234"/>
                <a:ext cx="2821183" cy="5811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624"/>
                  </a:lnSpc>
                </a:pPr>
                <a:r>
                  <a:rPr lang="en-US" sz="2588" b="1" dirty="0">
                    <a:solidFill>
                      <a:srgbClr val="737373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ICSEEA</a:t>
                </a:r>
                <a:r>
                  <a:rPr lang="en-US" sz="2588" b="1" dirty="0">
                    <a:solidFill>
                      <a:srgbClr val="EB8600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2588" b="1" dirty="0">
                    <a:solidFill>
                      <a:srgbClr val="FD840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2026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988134" y="1026256"/>
                <a:ext cx="2549280" cy="3053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91"/>
                  </a:lnSpc>
                </a:pPr>
                <a:r>
                  <a:rPr lang="en-US" sz="707" i="1" dirty="0">
                    <a:solidFill>
                      <a:srgbClr val="545454"/>
                    </a:solidFill>
                    <a:latin typeface="Open Sans Italics"/>
                    <a:ea typeface="Open Sans Italics"/>
                    <a:cs typeface="Open Sans Italics"/>
                    <a:sym typeface="Open Sans Italics"/>
                  </a:rPr>
                  <a:t>The 13th International Conference on Sustainable Energy Engineering and Application </a:t>
                </a:r>
              </a:p>
            </p:txBody>
          </p:sp>
        </p:grpSp>
        <p:sp>
          <p:nvSpPr>
            <p:cNvPr id="25" name="AutoShape 25"/>
            <p:cNvSpPr/>
            <p:nvPr/>
          </p:nvSpPr>
          <p:spPr>
            <a:xfrm>
              <a:off x="10997534" y="0"/>
              <a:ext cx="0" cy="7808084"/>
            </a:xfrm>
            <a:prstGeom prst="line">
              <a:avLst/>
            </a:prstGeom>
            <a:ln w="952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10997534" y="7808084"/>
              <a:ext cx="0" cy="1823489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TextBox 33">
              <a:extLst>
                <a:ext uri="{FF2B5EF4-FFF2-40B4-BE49-F238E27FC236}">
                  <a16:creationId xmlns:a16="http://schemas.microsoft.com/office/drawing/2014/main" id="{5511A2D1-CF6C-44E4-B872-0EC88D1E3016}"/>
                </a:ext>
              </a:extLst>
            </p:cNvPr>
            <p:cNvSpPr txBox="1"/>
            <p:nvPr/>
          </p:nvSpPr>
          <p:spPr>
            <a:xfrm>
              <a:off x="11611897" y="8238988"/>
              <a:ext cx="6137825" cy="1392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00"/>
                </a:lnSpc>
              </a:pPr>
              <a:r>
                <a:rPr lang="en-US" sz="2643" i="1" spc="118" dirty="0">
                  <a:solidFill>
                    <a:srgbClr val="B4B4B4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The 13th International Conference on Sustainable Energy Engineering and Application </a:t>
              </a:r>
            </a:p>
          </p:txBody>
        </p:sp>
      </p:grpSp>
      <p:grpSp>
        <p:nvGrpSpPr>
          <p:cNvPr id="49" name="Group 27">
            <a:extLst>
              <a:ext uri="{FF2B5EF4-FFF2-40B4-BE49-F238E27FC236}">
                <a16:creationId xmlns:a16="http://schemas.microsoft.com/office/drawing/2014/main" id="{5463BF6A-14B9-46AD-ADFD-E3599AC17039}"/>
              </a:ext>
            </a:extLst>
          </p:cNvPr>
          <p:cNvGrpSpPr/>
          <p:nvPr/>
        </p:nvGrpSpPr>
        <p:grpSpPr>
          <a:xfrm>
            <a:off x="599123" y="2882173"/>
            <a:ext cx="9779965" cy="1271307"/>
            <a:chOff x="0" y="0"/>
            <a:chExt cx="13039954" cy="1695075"/>
          </a:xfrm>
        </p:grpSpPr>
        <p:sp>
          <p:nvSpPr>
            <p:cNvPr id="50" name="TextBox 28">
              <a:extLst>
                <a:ext uri="{FF2B5EF4-FFF2-40B4-BE49-F238E27FC236}">
                  <a16:creationId xmlns:a16="http://schemas.microsoft.com/office/drawing/2014/main" id="{265ECF33-8D6F-4F51-BE7B-56CA2A45942D}"/>
                </a:ext>
              </a:extLst>
            </p:cNvPr>
            <p:cNvSpPr txBox="1"/>
            <p:nvPr/>
          </p:nvSpPr>
          <p:spPr>
            <a:xfrm>
              <a:off x="0" y="-47625"/>
              <a:ext cx="13039954" cy="894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582"/>
                </a:lnSpc>
              </a:pPr>
              <a:r>
                <a:rPr lang="en-US" sz="4197" b="1" spc="-15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Title of the Paper</a:t>
              </a:r>
            </a:p>
          </p:txBody>
        </p:sp>
        <p:sp>
          <p:nvSpPr>
            <p:cNvPr id="51" name="TextBox 29">
              <a:extLst>
                <a:ext uri="{FF2B5EF4-FFF2-40B4-BE49-F238E27FC236}">
                  <a16:creationId xmlns:a16="http://schemas.microsoft.com/office/drawing/2014/main" id="{CD8706F3-1C88-4D9F-911E-C4599B9CAB23}"/>
                </a:ext>
              </a:extLst>
            </p:cNvPr>
            <p:cNvSpPr txBox="1"/>
            <p:nvPr/>
          </p:nvSpPr>
          <p:spPr>
            <a:xfrm>
              <a:off x="0" y="1291889"/>
              <a:ext cx="13039954" cy="4031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52"/>
                </a:lnSpc>
              </a:pPr>
              <a:r>
                <a:rPr lang="en-US" sz="2100" b="1" i="1" spc="48" dirty="0">
                  <a:solidFill>
                    <a:srgbClr val="000000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Author Name¹, Author Name², Author Name³</a:t>
              </a:r>
            </a:p>
          </p:txBody>
        </p:sp>
      </p:grpSp>
      <p:sp>
        <p:nvSpPr>
          <p:cNvPr id="52" name="TextBox 30">
            <a:extLst>
              <a:ext uri="{FF2B5EF4-FFF2-40B4-BE49-F238E27FC236}">
                <a16:creationId xmlns:a16="http://schemas.microsoft.com/office/drawing/2014/main" id="{EAE6A099-0782-4E1C-9462-C5041593EAA3}"/>
              </a:ext>
            </a:extLst>
          </p:cNvPr>
          <p:cNvSpPr txBox="1"/>
          <p:nvPr/>
        </p:nvSpPr>
        <p:spPr>
          <a:xfrm>
            <a:off x="599123" y="8267563"/>
            <a:ext cx="9779965" cy="709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56"/>
              </a:lnSpc>
            </a:pPr>
            <a:r>
              <a:rPr lang="en-US" sz="21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¹Affiliation of First Author </a:t>
            </a:r>
          </a:p>
          <a:p>
            <a:pPr algn="r">
              <a:lnSpc>
                <a:spcPts val="2856"/>
              </a:lnSpc>
            </a:pPr>
            <a:r>
              <a:rPr lang="en-US" sz="21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²Affiliation of Second Author</a:t>
            </a:r>
          </a:p>
        </p:txBody>
      </p:sp>
      <p:sp>
        <p:nvSpPr>
          <p:cNvPr id="53" name="TextBox 31">
            <a:extLst>
              <a:ext uri="{FF2B5EF4-FFF2-40B4-BE49-F238E27FC236}">
                <a16:creationId xmlns:a16="http://schemas.microsoft.com/office/drawing/2014/main" id="{58A0E780-9174-40D4-BC78-6CE2FF758294}"/>
              </a:ext>
            </a:extLst>
          </p:cNvPr>
          <p:cNvSpPr txBox="1"/>
          <p:nvPr/>
        </p:nvSpPr>
        <p:spPr>
          <a:xfrm>
            <a:off x="599123" y="9415259"/>
            <a:ext cx="9779965" cy="216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91"/>
              </a:lnSpc>
            </a:pPr>
            <a:r>
              <a:rPr lang="en-US" sz="1599" b="1" spc="36">
                <a:solidFill>
                  <a:srgbClr val="AFBD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Corresponding Author Email</a:t>
            </a:r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2ABBEBF5-8BF4-4C54-B808-56E11050492A}"/>
              </a:ext>
            </a:extLst>
          </p:cNvPr>
          <p:cNvSpPr txBox="1"/>
          <p:nvPr/>
        </p:nvSpPr>
        <p:spPr>
          <a:xfrm>
            <a:off x="12154017" y="3865942"/>
            <a:ext cx="5449972" cy="318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70"/>
              </a:lnSpc>
              <a:spcBef>
                <a:spcPct val="0"/>
              </a:spcBef>
            </a:pPr>
            <a:r>
              <a:rPr lang="en-US" sz="1900" b="1" i="1" dirty="0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In</a:t>
            </a:r>
            <a:r>
              <a:rPr lang="en-US" sz="1900" b="1" i="1" u="none" strike="noStrike" dirty="0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stitution Logo Area (Right Side)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75CD-32AC-4767-8CC1-048DB696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100"/>
            <a:ext cx="173736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C5924-4EB1-434B-8869-143853FFF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695700"/>
            <a:ext cx="17373600" cy="5715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0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B314C0-DD71-472E-91EF-1F292DDA1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89138"/>
            <a:ext cx="8001000" cy="1325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8B6192-1B96-4E5A-9D93-85F104A61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3706812"/>
            <a:ext cx="8001000" cy="60032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63DBA1-9529-457F-AD3A-B4206EEBA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677402" y="1989138"/>
            <a:ext cx="7924798" cy="1325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DAC9F9C-B85B-4F07-95CB-8982BD9E7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77402" y="3712255"/>
            <a:ext cx="7924798" cy="600324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0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127</Words>
  <Application>Microsoft Office PowerPoint</Application>
  <PresentationFormat>Custom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Open Sans Italics</vt:lpstr>
      <vt:lpstr>Poppins Bold Italics</vt:lpstr>
      <vt:lpstr>Poppins</vt:lpstr>
      <vt:lpstr>Open Sans Bold</vt:lpstr>
      <vt:lpstr>Open Sans</vt:lpstr>
      <vt:lpstr>Open Sans Bold Italics</vt:lpstr>
      <vt:lpstr>Poppins Italics</vt:lpstr>
      <vt:lpstr>Calibri</vt:lpstr>
      <vt:lpstr>Poppins Bold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ICSEEA 2026</dc:title>
  <cp:lastModifiedBy>HP PAV Gaming</cp:lastModifiedBy>
  <cp:revision>8</cp:revision>
  <dcterms:created xsi:type="dcterms:W3CDTF">2006-08-16T00:00:00Z</dcterms:created>
  <dcterms:modified xsi:type="dcterms:W3CDTF">2026-01-12T06:10:57Z</dcterms:modified>
  <dc:identifier>DAG96G8pzno</dc:identifier>
</cp:coreProperties>
</file>